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6858000" cx="12192000"/>
  <p:notesSz cx="7559675" cy="10691800"/>
  <p:embeddedFontLst>
    <p:embeddedFont>
      <p:font typeface="Play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font" Target="fonts/Play-bold.fntdata"/><Relationship Id="rId10" Type="http://schemas.openxmlformats.org/officeDocument/2006/relationships/slide" Target="slides/slide2.xml"/><Relationship Id="rId21" Type="http://schemas.openxmlformats.org/officeDocument/2006/relationships/font" Target="fonts/Play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9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0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1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3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3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27"/>
          <p:cNvSpPr txBox="1"/>
          <p:nvPr>
            <p:ph idx="2" type="title"/>
          </p:nvPr>
        </p:nvSpPr>
        <p:spPr>
          <a:xfrm>
            <a:off x="5183280" y="987480"/>
            <a:ext cx="6172200" cy="48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2" type="title"/>
          </p:nvPr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3" type="title"/>
          </p:nvPr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к сделать дыхание идеальным: почему правильное дыхание может изменить ..." id="282" name="Google Shape;282;p66"/>
          <p:cNvPicPr preferRelativeResize="0"/>
          <p:nvPr/>
        </p:nvPicPr>
        <p:blipFill rotWithShape="1">
          <a:blip r:embed="rId3">
            <a:alphaModFix/>
          </a:blip>
          <a:srcRect b="0" l="14053" r="11921" t="0"/>
          <a:stretch/>
        </p:blipFill>
        <p:spPr>
          <a:xfrm>
            <a:off x="-2187000" y="0"/>
            <a:ext cx="966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6"/>
          <p:cNvSpPr txBox="1"/>
          <p:nvPr/>
        </p:nvSpPr>
        <p:spPr>
          <a:xfrm>
            <a:off x="7935480" y="743400"/>
            <a:ext cx="3445920" cy="369216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215F9A"/>
                </a:solidFill>
                <a:latin typeface="Play"/>
                <a:ea typeface="Play"/>
                <a:cs typeface="Play"/>
                <a:sym typeface="Play"/>
              </a:rPr>
              <a:t>Безопасное лето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380" name="Google Shape;380;p75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</p:sp>
      <p:pic>
        <p:nvPicPr>
          <p:cNvPr descr="Изображение выглядит как Человеческое лицо, ребенок, начинающий ходить, транспорт, ребенок&#10;&#10;Автоматически созданное описание" id="381" name="Google Shape;381;p75"/>
          <p:cNvPicPr preferRelativeResize="0"/>
          <p:nvPr/>
        </p:nvPicPr>
        <p:blipFill rotWithShape="1">
          <a:blip r:embed="rId3">
            <a:alphaModFix/>
          </a:blip>
          <a:srcRect b="18718" l="0" r="0" t="0"/>
          <a:stretch/>
        </p:blipFill>
        <p:spPr>
          <a:xfrm>
            <a:off x="6095880" y="0"/>
            <a:ext cx="6095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5"/>
          <p:cNvSpPr txBox="1"/>
          <p:nvPr/>
        </p:nvSpPr>
        <p:spPr>
          <a:xfrm>
            <a:off x="-5400" y="5234400"/>
            <a:ext cx="6169680" cy="143136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Часто дети до года травмируются при помещении их в переноски, качели без фиксации ремнями безопасности. Без фиксации дети падают, получая переломы костей черепа, рук и ног.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человек, Человеческое лицо, одежда, ребенок&#10;&#10;Автоматически созданное описание" id="383" name="Google Shape;383;p75"/>
          <p:cNvPicPr preferRelativeResize="0"/>
          <p:nvPr/>
        </p:nvPicPr>
        <p:blipFill rotWithShape="1">
          <a:blip r:embed="rId4">
            <a:alphaModFix/>
          </a:blip>
          <a:srcRect b="0" l="0" r="15388" t="0"/>
          <a:stretch/>
        </p:blipFill>
        <p:spPr>
          <a:xfrm>
            <a:off x="-5400" y="0"/>
            <a:ext cx="6169680" cy="51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Родители, не обеспечивающие своим детям безопасность могут быть привлечены к ответственности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6"/>
          <p:cNvSpPr txBox="1"/>
          <p:nvPr/>
        </p:nvSpPr>
        <p:spPr>
          <a:xfrm>
            <a:off x="83808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u="sng" strike="noStrike">
                <a:solidFill>
                  <a:srgbClr val="80350E"/>
                </a:solidFill>
                <a:latin typeface="Arial"/>
                <a:ea typeface="Arial"/>
                <a:cs typeface="Arial"/>
                <a:sym typeface="Arial"/>
              </a:rPr>
              <a:t>Административная ответственность</a:t>
            </a:r>
            <a:r>
              <a:rPr b="0" lang="ru-RU" sz="2600" strike="noStrike">
                <a:solidFill>
                  <a:srgbClr val="80350E"/>
                </a:solidFill>
                <a:latin typeface="Arial"/>
                <a:ea typeface="Arial"/>
                <a:cs typeface="Arial"/>
                <a:sym typeface="Arial"/>
              </a:rPr>
              <a:t> по ч. 1 ст. 5.35 Кодекса Российской Федерации об административных правонарушениях за ненадлежащее исполнение родительских обязанностей. Наказание назначается комиссией по делам несовершеннолетних и защите из прав в виде предупреждения или штрафа от 100 до 500 рублей. 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6"/>
          <p:cNvSpPr txBox="1"/>
          <p:nvPr/>
        </p:nvSpPr>
        <p:spPr>
          <a:xfrm>
            <a:off x="6172200" y="1825560"/>
            <a:ext cx="518148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u="sng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Уголовная ответственность:</a:t>
            </a:r>
            <a:r>
              <a:rPr b="0" lang="ru-RU" sz="2600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 по ст. 118 УК РФ - причинение тяжкого вреда здоровью по неосторожности (при травмировании детей по небрежности или легкомыслию родителей)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strike="noStrike">
                <a:solidFill>
                  <a:srgbClr val="13501B"/>
                </a:solidFill>
                <a:latin typeface="Arial"/>
                <a:ea typeface="Arial"/>
                <a:cs typeface="Arial"/>
                <a:sym typeface="Arial"/>
              </a:rPr>
              <a:t>по ст. 156 УК РФ - ненадлежащее исполнение родительских обязанностей, сопряженное с жестоким обращением с детьми 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lang="ru-RU" sz="2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7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6" name="Google Shape;396;p77"/>
          <p:cNvSpPr/>
          <p:nvPr/>
        </p:nvSpPr>
        <p:spPr>
          <a:xfrm flipH="1" rot="-2700000">
            <a:off x="-376560" y="-253440"/>
            <a:ext cx="1827720" cy="1377000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97" name="Google Shape;397;p77"/>
          <p:cNvSpPr/>
          <p:nvPr/>
        </p:nvSpPr>
        <p:spPr>
          <a:xfrm flipH="1" rot="-2700000">
            <a:off x="891360" y="421920"/>
            <a:ext cx="645480" cy="64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98" name="Google Shape;398;p77"/>
          <p:cNvSpPr/>
          <p:nvPr/>
        </p:nvSpPr>
        <p:spPr>
          <a:xfrm flipH="1" rot="-2700000">
            <a:off x="10042920" y="654840"/>
            <a:ext cx="687960" cy="687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99" name="Google Shape;399;p77"/>
          <p:cNvSpPr/>
          <p:nvPr/>
        </p:nvSpPr>
        <p:spPr>
          <a:xfrm flipH="1" rot="10800000">
            <a:off x="9356760" y="1480680"/>
            <a:ext cx="2835360" cy="1480680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400" name="Google Shape;400;p77"/>
          <p:cNvSpPr/>
          <p:nvPr/>
        </p:nvSpPr>
        <p:spPr>
          <a:xfrm flipH="1">
            <a:off x="7975800" y="6115320"/>
            <a:ext cx="1494360" cy="742680"/>
          </a:xfrm>
          <a:custGeom>
            <a:rect b="b" l="l" r="r" t="t"/>
            <a:pathLst>
              <a:path extrusionOk="0" h="21600" w="43451">
                <a:moveTo>
                  <a:pt x="0" y="21600"/>
                </a:moveTo>
                <a:lnTo>
                  <a:pt x="21726" y="0"/>
                </a:lnTo>
                <a:lnTo>
                  <a:pt x="43451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pic>
        <p:nvPicPr>
          <p:cNvPr descr="A child looking out a window&#10;&#10;Автоматически созданное описание" id="401" name="Google Shape;40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120" y="643320"/>
            <a:ext cx="7428240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7"/>
          <p:cNvSpPr/>
          <p:nvPr/>
        </p:nvSpPr>
        <p:spPr>
          <a:xfrm flipH="1">
            <a:off x="7603920" y="6453000"/>
            <a:ext cx="815040" cy="405000"/>
          </a:xfrm>
          <a:custGeom>
            <a:rect b="b" l="l" r="r" t="t"/>
            <a:pathLst>
              <a:path extrusionOk="0" h="21600" w="43449">
                <a:moveTo>
                  <a:pt x="0" y="21600"/>
                </a:moveTo>
                <a:lnTo>
                  <a:pt x="21725" y="0"/>
                </a:lnTo>
                <a:lnTo>
                  <a:pt x="43449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7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289" name="Google Shape;289;p67"/>
          <p:cNvSpPr/>
          <p:nvPr/>
        </p:nvSpPr>
        <p:spPr>
          <a:xfrm flipH="1" rot="-5400000">
            <a:off x="2665800" y="-2666160"/>
            <a:ext cx="6858000" cy="12191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0B3041"/>
              </a:gs>
            </a:gsLst>
            <a:lin ang="12000000" scaled="0"/>
          </a:gradFill>
          <a:ln>
            <a:noFill/>
          </a:ln>
        </p:spPr>
      </p:sp>
      <p:sp>
        <p:nvSpPr>
          <p:cNvPr id="290" name="Google Shape;290;p67"/>
          <p:cNvSpPr/>
          <p:nvPr/>
        </p:nvSpPr>
        <p:spPr>
          <a:xfrm flipH="1" rot="10800000">
            <a:off x="-3240" y="6857640"/>
            <a:ext cx="907092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156082"/>
              </a:gs>
            </a:gsLst>
            <a:lin ang="4800000" scaled="0"/>
          </a:gradFill>
          <a:ln>
            <a:noFill/>
          </a:ln>
        </p:spPr>
      </p:sp>
      <p:sp>
        <p:nvSpPr>
          <p:cNvPr id="291" name="Google Shape;291;p67"/>
          <p:cNvSpPr/>
          <p:nvPr/>
        </p:nvSpPr>
        <p:spPr>
          <a:xfrm flipH="1" rot="-5400000">
            <a:off x="3648600" y="-1685520"/>
            <a:ext cx="4894560" cy="1219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200000" scaled="0"/>
          </a:gradFill>
          <a:ln>
            <a:noFill/>
          </a:ln>
        </p:spPr>
      </p:sp>
      <p:pic>
        <p:nvPicPr>
          <p:cNvPr descr="A poster of a group of children&#10;&#10;Автоматически созданное описание" id="292" name="Google Shape;29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880" y="457200"/>
            <a:ext cx="82263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440" y="278280"/>
            <a:ext cx="10018800" cy="622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9"/>
          <p:cNvSpPr txBox="1"/>
          <p:nvPr/>
        </p:nvSpPr>
        <p:spPr>
          <a:xfrm>
            <a:off x="1028880" y="1967400"/>
            <a:ext cx="2628720" cy="25473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Комендантский час 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notebook with a clock and a pencil&#10;&#10;Автоматически созданное описание" id="303" name="Google Shape;3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00" y="235440"/>
            <a:ext cx="1150128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 txBox="1"/>
          <p:nvPr/>
        </p:nvSpPr>
        <p:spPr>
          <a:xfrm>
            <a:off x="943560" y="5538600"/>
            <a:ext cx="10109160" cy="5979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В целях безопасности после комендантского часа дети </a:t>
            </a:r>
            <a:br>
              <a:rPr b="0" i="0" lang="ru-RU" sz="1800" u="none" cap="none" strike="noStrike"/>
            </a:b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до 16 лет не должны находиться  вдали от дома без </a:t>
            </a:r>
            <a:br>
              <a:rPr b="0" i="0" lang="ru-RU" sz="1800" u="none" cap="none" strike="noStrike"/>
            </a:br>
            <a:r>
              <a:rPr b="1" i="0" lang="ru-RU" sz="28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сопровождения родителей</a:t>
            </a:r>
            <a:br>
              <a:rPr b="0" i="0" lang="ru-RU" sz="1800" u="none" cap="none" strike="noStrike"/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of a child and child&#10;&#10;Автоматически созданное описание" id="309" name="Google Shape;309;p70"/>
          <p:cNvPicPr preferRelativeResize="0"/>
          <p:nvPr/>
        </p:nvPicPr>
        <p:blipFill rotWithShape="1">
          <a:blip r:embed="rId3">
            <a:alphaModFix/>
          </a:blip>
          <a:srcRect b="1647" l="0" r="0" t="7083"/>
          <a:stretch/>
        </p:blipFill>
        <p:spPr>
          <a:xfrm>
            <a:off x="0" y="0"/>
            <a:ext cx="6095880" cy="417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teddy bear and standing on a road with a car&#10;&#10;Автоматически созданное описание" id="310" name="Google Shape;310;p70"/>
          <p:cNvPicPr preferRelativeResize="0"/>
          <p:nvPr/>
        </p:nvPicPr>
        <p:blipFill rotWithShape="1">
          <a:blip r:embed="rId4">
            <a:alphaModFix/>
          </a:blip>
          <a:srcRect b="2" l="13300" r="4526" t="0"/>
          <a:stretch/>
        </p:blipFill>
        <p:spPr>
          <a:xfrm>
            <a:off x="6095880" y="0"/>
            <a:ext cx="6095880" cy="4172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70"/>
          <p:cNvCxnSpPr/>
          <p:nvPr/>
        </p:nvCxnSpPr>
        <p:spPr>
          <a:xfrm>
            <a:off x="865080" y="4811400"/>
            <a:ext cx="737280" cy="360"/>
          </a:xfrm>
          <a:prstGeom prst="straightConnector1">
            <a:avLst/>
          </a:prstGeom>
          <a:noFill/>
          <a:ln cap="flat" cmpd="sng" w="57225">
            <a:solidFill>
              <a:srgbClr val="0F9ED5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1"/>
          <p:cNvSpPr/>
          <p:nvPr/>
        </p:nvSpPr>
        <p:spPr>
          <a:xfrm>
            <a:off x="288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E2841"/>
          </a:solidFill>
          <a:ln>
            <a:noFill/>
          </a:ln>
        </p:spPr>
      </p:sp>
      <p:sp>
        <p:nvSpPr>
          <p:cNvPr id="317" name="Google Shape;317;p71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2941"/>
            </a:srgbClr>
          </a:solidFill>
          <a:ln>
            <a:noFill/>
          </a:ln>
        </p:spPr>
      </p:sp>
      <p:grpSp>
        <p:nvGrpSpPr>
          <p:cNvPr id="318" name="Google Shape;318;p71"/>
          <p:cNvGrpSpPr/>
          <p:nvPr/>
        </p:nvGrpSpPr>
        <p:grpSpPr>
          <a:xfrm>
            <a:off x="0" y="2075400"/>
            <a:ext cx="12396183" cy="4440543"/>
            <a:chOff x="0" y="2075400"/>
            <a:chExt cx="12396183" cy="4440543"/>
          </a:xfrm>
        </p:grpSpPr>
        <p:sp>
          <p:nvSpPr>
            <p:cNvPr id="319" name="Google Shape;319;p71"/>
            <p:cNvSpPr/>
            <p:nvPr/>
          </p:nvSpPr>
          <p:spPr>
            <a:xfrm rot="4500000">
              <a:off x="7941960" y="2507400"/>
              <a:ext cx="3564000" cy="35640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0" name="Google Shape;320;p71"/>
            <p:cNvSpPr/>
            <p:nvPr/>
          </p:nvSpPr>
          <p:spPr>
            <a:xfrm rot="-5400000">
              <a:off x="10434960" y="4048920"/>
              <a:ext cx="1381680" cy="138168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1" name="Google Shape;321;p71"/>
            <p:cNvSpPr/>
            <p:nvPr/>
          </p:nvSpPr>
          <p:spPr>
            <a:xfrm rot="-5400000">
              <a:off x="0" y="2075400"/>
              <a:ext cx="3144240" cy="314424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gradFill>
              <a:gsLst>
                <a:gs pos="0">
                  <a:srgbClr val="023709"/>
                </a:gs>
                <a:gs pos="100000">
                  <a:srgbClr val="00B303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2" name="Google Shape;322;p71"/>
            <p:cNvSpPr/>
            <p:nvPr/>
          </p:nvSpPr>
          <p:spPr>
            <a:xfrm rot="-9000000">
              <a:off x="10150920" y="4270680"/>
              <a:ext cx="1897920" cy="189792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gradFill>
              <a:gsLst>
                <a:gs pos="0">
                  <a:srgbClr val="011B04"/>
                </a:gs>
                <a:gs pos="100000">
                  <a:srgbClr val="023709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3" name="Google Shape;323;p71"/>
            <p:cNvSpPr/>
            <p:nvPr/>
          </p:nvSpPr>
          <p:spPr>
            <a:xfrm rot="4500000">
              <a:off x="2046600" y="3040560"/>
              <a:ext cx="2579400" cy="25794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dashDot"/>
              <a:miter lim="8000"/>
              <a:headEnd len="sm" w="sm" type="none"/>
              <a:tailEnd len="sm" w="sm" type="none"/>
            </a:ln>
          </p:spPr>
        </p:sp>
        <p:sp>
          <p:nvSpPr>
            <p:cNvPr id="324" name="Google Shape;324;p71"/>
            <p:cNvSpPr/>
            <p:nvPr/>
          </p:nvSpPr>
          <p:spPr>
            <a:xfrm rot="4500000">
              <a:off x="2224440" y="3193920"/>
              <a:ext cx="2243160" cy="224316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lose/>
                </a:path>
              </a:pathLst>
            </a:custGeom>
            <a:noFill/>
            <a:ln cap="flat" cmpd="sng" w="31675">
              <a:solidFill>
                <a:srgbClr val="2D7FC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325" name="Google Shape;325;p71"/>
          <p:cNvSpPr/>
          <p:nvPr/>
        </p:nvSpPr>
        <p:spPr>
          <a:xfrm rot="-5400000">
            <a:off x="10438200" y="1042560"/>
            <a:ext cx="2796480" cy="711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11B04"/>
              </a:gs>
            </a:gsLst>
            <a:lin ang="8400000" scaled="0"/>
          </a:gradFill>
          <a:ln>
            <a:noFill/>
          </a:ln>
        </p:spPr>
      </p:sp>
      <p:grpSp>
        <p:nvGrpSpPr>
          <p:cNvPr id="326" name="Google Shape;326;p71"/>
          <p:cNvGrpSpPr/>
          <p:nvPr/>
        </p:nvGrpSpPr>
        <p:grpSpPr>
          <a:xfrm>
            <a:off x="11259360" y="317520"/>
            <a:ext cx="549000" cy="549360"/>
            <a:chOff x="11259360" y="317520"/>
            <a:chExt cx="549000" cy="549360"/>
          </a:xfrm>
        </p:grpSpPr>
        <p:cxnSp>
          <p:nvCxnSpPr>
            <p:cNvPr id="327" name="Google Shape;327;p71"/>
            <p:cNvCxnSpPr/>
            <p:nvPr/>
          </p:nvCxnSpPr>
          <p:spPr>
            <a:xfrm>
              <a:off x="11259360" y="31752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71"/>
            <p:cNvCxnSpPr/>
            <p:nvPr/>
          </p:nvCxnSpPr>
          <p:spPr>
            <a:xfrm>
              <a:off x="11259360" y="50040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71"/>
            <p:cNvCxnSpPr/>
            <p:nvPr/>
          </p:nvCxnSpPr>
          <p:spPr>
            <a:xfrm>
              <a:off x="11259360" y="68364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71"/>
            <p:cNvCxnSpPr/>
            <p:nvPr/>
          </p:nvCxnSpPr>
          <p:spPr>
            <a:xfrm>
              <a:off x="11259360" y="866520"/>
              <a:ext cx="549000" cy="36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sp>
        <p:nvSpPr>
          <p:cNvPr id="331" name="Google Shape;331;p71"/>
          <p:cNvSpPr/>
          <p:nvPr/>
        </p:nvSpPr>
        <p:spPr>
          <a:xfrm rot="10800000">
            <a:off x="0" y="6140520"/>
            <a:ext cx="6095880" cy="711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303"/>
              </a:gs>
              <a:gs pos="100000">
                <a:srgbClr val="000000"/>
              </a:gs>
            </a:gsLst>
            <a:lin ang="8400000" scaled="0"/>
          </a:gradFill>
          <a:ln>
            <a:noFill/>
          </a:ln>
        </p:spPr>
      </p:sp>
      <p:grpSp>
        <p:nvGrpSpPr>
          <p:cNvPr id="332" name="Google Shape;332;p71"/>
          <p:cNvGrpSpPr/>
          <p:nvPr/>
        </p:nvGrpSpPr>
        <p:grpSpPr>
          <a:xfrm>
            <a:off x="984960" y="5572080"/>
            <a:ext cx="549360" cy="1286280"/>
            <a:chOff x="984960" y="5572080"/>
            <a:chExt cx="549360" cy="1286280"/>
          </a:xfrm>
        </p:grpSpPr>
        <p:cxnSp>
          <p:nvCxnSpPr>
            <p:cNvPr id="333" name="Google Shape;333;p71"/>
            <p:cNvCxnSpPr/>
            <p:nvPr/>
          </p:nvCxnSpPr>
          <p:spPr>
            <a:xfrm>
              <a:off x="1533960" y="5572440"/>
              <a:ext cx="360" cy="128592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p71"/>
            <p:cNvCxnSpPr/>
            <p:nvPr/>
          </p:nvCxnSpPr>
          <p:spPr>
            <a:xfrm>
              <a:off x="1350720" y="5572080"/>
              <a:ext cx="360" cy="128628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71"/>
            <p:cNvCxnSpPr/>
            <p:nvPr/>
          </p:nvCxnSpPr>
          <p:spPr>
            <a:xfrm>
              <a:off x="1167840" y="5572080"/>
              <a:ext cx="360" cy="128628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  <p:cxnSp>
          <p:nvCxnSpPr>
            <p:cNvPr id="336" name="Google Shape;336;p71"/>
            <p:cNvCxnSpPr/>
            <p:nvPr/>
          </p:nvCxnSpPr>
          <p:spPr>
            <a:xfrm>
              <a:off x="984960" y="5572440"/>
              <a:ext cx="360" cy="1285920"/>
            </a:xfrm>
            <a:prstGeom prst="straightConnector1">
              <a:avLst/>
            </a:prstGeom>
            <a:noFill/>
            <a:ln cap="flat" cmpd="sng" w="31675">
              <a:solidFill>
                <a:srgbClr val="2D7FCF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sp>
        <p:nvSpPr>
          <p:cNvPr id="337" name="Google Shape;337;p71"/>
          <p:cNvSpPr txBox="1"/>
          <p:nvPr/>
        </p:nvSpPr>
        <p:spPr>
          <a:xfrm>
            <a:off x="623520" y="4453560"/>
            <a:ext cx="6248880" cy="194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6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Не оставляйте в зоне доступности для детей опасные предметы  (электроприборы, лекарства, бытовую химию)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71"/>
          <p:cNvPicPr preferRelativeResize="0"/>
          <p:nvPr/>
        </p:nvPicPr>
        <p:blipFill rotWithShape="1">
          <a:blip r:embed="rId3">
            <a:alphaModFix/>
          </a:blip>
          <a:srcRect b="4" l="0" r="12539" t="0"/>
          <a:stretch/>
        </p:blipFill>
        <p:spPr>
          <a:xfrm>
            <a:off x="626760" y="344880"/>
            <a:ext cx="4573440" cy="349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71"/>
          <p:cNvGrpSpPr/>
          <p:nvPr/>
        </p:nvGrpSpPr>
        <p:grpSpPr>
          <a:xfrm>
            <a:off x="411480" y="544680"/>
            <a:ext cx="430560" cy="305280"/>
            <a:chOff x="411480" y="544680"/>
            <a:chExt cx="430560" cy="305280"/>
          </a:xfrm>
        </p:grpSpPr>
        <p:cxnSp>
          <p:nvCxnSpPr>
            <p:cNvPr id="340" name="Google Shape;340;p71"/>
            <p:cNvCxnSpPr/>
            <p:nvPr/>
          </p:nvCxnSpPr>
          <p:spPr>
            <a:xfrm>
              <a:off x="411840" y="849600"/>
              <a:ext cx="42984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1" name="Google Shape;341;p71"/>
            <p:cNvCxnSpPr/>
            <p:nvPr/>
          </p:nvCxnSpPr>
          <p:spPr>
            <a:xfrm>
              <a:off x="411480" y="74808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2" name="Google Shape;342;p71"/>
            <p:cNvCxnSpPr/>
            <p:nvPr/>
          </p:nvCxnSpPr>
          <p:spPr>
            <a:xfrm>
              <a:off x="411840" y="64656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  <p:cxnSp>
          <p:nvCxnSpPr>
            <p:cNvPr id="343" name="Google Shape;343;p71"/>
            <p:cNvCxnSpPr/>
            <p:nvPr/>
          </p:nvCxnSpPr>
          <p:spPr>
            <a:xfrm>
              <a:off x="411840" y="544680"/>
              <a:ext cx="430200" cy="360"/>
            </a:xfrm>
            <a:prstGeom prst="straightConnector1">
              <a:avLst/>
            </a:prstGeom>
            <a:noFill/>
            <a:ln cap="flat" cmpd="sng" w="25550">
              <a:solidFill>
                <a:srgbClr val="F1F1F1"/>
              </a:solidFill>
              <a:prstDash val="dashDot"/>
              <a:miter lim="8000"/>
              <a:headEnd len="sm" w="sm" type="none"/>
              <a:tailEnd len="sm" w="sm" type="none"/>
            </a:ln>
          </p:spPr>
        </p:cxnSp>
      </p:grpSp>
      <p:pic>
        <p:nvPicPr>
          <p:cNvPr descr="A baby reaching out to a pan on a stove&#10;&#10;Автоматически созданное описание" id="344" name="Google Shape;344;p71"/>
          <p:cNvPicPr preferRelativeResize="0"/>
          <p:nvPr/>
        </p:nvPicPr>
        <p:blipFill rotWithShape="1">
          <a:blip r:embed="rId4">
            <a:alphaModFix/>
          </a:blip>
          <a:srcRect b="7332" l="0" r="4" t="7326"/>
          <a:stretch/>
        </p:blipFill>
        <p:spPr>
          <a:xfrm>
            <a:off x="5470200" y="341640"/>
            <a:ext cx="5992200" cy="34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1"/>
          <p:cNvSpPr txBox="1"/>
          <p:nvPr/>
        </p:nvSpPr>
        <p:spPr>
          <a:xfrm>
            <a:off x="6981840" y="4453560"/>
            <a:ext cx="4832640" cy="178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b="1" i="0" lang="ru-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В Ханты-Мансийске ежегодно фиксируются случаи отравления детей чистящими средствами, лекарствами, получения детьми ожогов от бытовых приборов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2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Google Shape;351;p72"/>
          <p:cNvSpPr/>
          <p:nvPr/>
        </p:nvSpPr>
        <p:spPr>
          <a:xfrm flipH="1" rot="-2700000">
            <a:off x="-376560" y="-253440"/>
            <a:ext cx="1827720" cy="1377000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52" name="Google Shape;352;p72"/>
          <p:cNvSpPr/>
          <p:nvPr/>
        </p:nvSpPr>
        <p:spPr>
          <a:xfrm flipH="1" rot="-2700000">
            <a:off x="891360" y="421920"/>
            <a:ext cx="645480" cy="64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sp>
        <p:nvSpPr>
          <p:cNvPr id="353" name="Google Shape;353;p72"/>
          <p:cNvSpPr/>
          <p:nvPr/>
        </p:nvSpPr>
        <p:spPr>
          <a:xfrm flipH="1" rot="-2700000">
            <a:off x="10042920" y="654840"/>
            <a:ext cx="687960" cy="687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54" name="Google Shape;354;p72"/>
          <p:cNvSpPr/>
          <p:nvPr/>
        </p:nvSpPr>
        <p:spPr>
          <a:xfrm flipH="1" rot="10800000">
            <a:off x="9356760" y="1480680"/>
            <a:ext cx="2835360" cy="1480680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0F9ED5">
              <a:alpha val="29803"/>
            </a:srgbClr>
          </a:solidFill>
          <a:ln>
            <a:noFill/>
          </a:ln>
        </p:spPr>
      </p:sp>
      <p:sp>
        <p:nvSpPr>
          <p:cNvPr id="355" name="Google Shape;355;p72"/>
          <p:cNvSpPr/>
          <p:nvPr/>
        </p:nvSpPr>
        <p:spPr>
          <a:xfrm flipH="1">
            <a:off x="7975800" y="6115320"/>
            <a:ext cx="1494360" cy="742680"/>
          </a:xfrm>
          <a:custGeom>
            <a:rect b="b" l="l" r="r" t="t"/>
            <a:pathLst>
              <a:path extrusionOk="0" h="21600" w="43451">
                <a:moveTo>
                  <a:pt x="0" y="21600"/>
                </a:moveTo>
                <a:lnTo>
                  <a:pt x="21726" y="0"/>
                </a:lnTo>
                <a:lnTo>
                  <a:pt x="43451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  <p:pic>
        <p:nvPicPr>
          <p:cNvPr descr="A person looking out a window&#10;&#10;Автоматически созданное описание" id="356" name="Google Shape;35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080" y="643320"/>
            <a:ext cx="9021960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2"/>
          <p:cNvSpPr/>
          <p:nvPr/>
        </p:nvSpPr>
        <p:spPr>
          <a:xfrm flipH="1">
            <a:off x="7603920" y="6453000"/>
            <a:ext cx="815040" cy="405000"/>
          </a:xfrm>
          <a:custGeom>
            <a:rect b="b" l="l" r="r" t="t"/>
            <a:pathLst>
              <a:path extrusionOk="0" h="21600" w="43449">
                <a:moveTo>
                  <a:pt x="0" y="21600"/>
                </a:moveTo>
                <a:lnTo>
                  <a:pt x="21725" y="0"/>
                </a:lnTo>
                <a:lnTo>
                  <a:pt x="43449" y="21600"/>
                </a:lnTo>
                <a:close/>
              </a:path>
            </a:pathLst>
          </a:custGeom>
          <a:solidFill>
            <a:srgbClr val="156082">
              <a:alpha val="29803"/>
            </a:srgbClr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3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56082"/>
          </a:solidFill>
          <a:ln>
            <a:noFill/>
          </a:ln>
        </p:spPr>
      </p:sp>
      <p:sp>
        <p:nvSpPr>
          <p:cNvPr id="363" name="Google Shape;363;p73"/>
          <p:cNvSpPr/>
          <p:nvPr/>
        </p:nvSpPr>
        <p:spPr>
          <a:xfrm flipH="1" rot="-5400000">
            <a:off x="2665800" y="-2666160"/>
            <a:ext cx="6858000" cy="12191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0B3041"/>
              </a:gs>
            </a:gsLst>
            <a:lin ang="12000000" scaled="0"/>
          </a:gradFill>
          <a:ln>
            <a:noFill/>
          </a:ln>
        </p:spPr>
      </p:sp>
      <p:sp>
        <p:nvSpPr>
          <p:cNvPr id="364" name="Google Shape;364;p73"/>
          <p:cNvSpPr/>
          <p:nvPr/>
        </p:nvSpPr>
        <p:spPr>
          <a:xfrm flipH="1" rot="10800000">
            <a:off x="-3240" y="6857640"/>
            <a:ext cx="907092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156082"/>
              </a:gs>
            </a:gsLst>
            <a:lin ang="4800000" scaled="0"/>
          </a:gradFill>
          <a:ln>
            <a:noFill/>
          </a:ln>
        </p:spPr>
      </p:sp>
      <p:sp>
        <p:nvSpPr>
          <p:cNvPr id="365" name="Google Shape;365;p73"/>
          <p:cNvSpPr/>
          <p:nvPr/>
        </p:nvSpPr>
        <p:spPr>
          <a:xfrm flipH="1" rot="-5400000">
            <a:off x="3648600" y="-1685520"/>
            <a:ext cx="4894560" cy="1219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200000" scaled="0"/>
          </a:gradFill>
          <a:ln>
            <a:noFill/>
          </a:ln>
        </p:spPr>
      </p:sp>
      <p:pic>
        <p:nvPicPr>
          <p:cNvPr descr="A child standing in front of a window&#10;&#10;Автоматически созданное описание" id="366" name="Google Shape;366;p73"/>
          <p:cNvPicPr preferRelativeResize="0"/>
          <p:nvPr/>
        </p:nvPicPr>
        <p:blipFill rotWithShape="1">
          <a:blip r:embed="rId3">
            <a:alphaModFix/>
          </a:blip>
          <a:srcRect b="5888" l="0" r="0" t="0"/>
          <a:stretch/>
        </p:blipFill>
        <p:spPr>
          <a:xfrm>
            <a:off x="457200" y="457200"/>
            <a:ext cx="1127772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4"/>
          <p:cNvSpPr txBox="1"/>
          <p:nvPr/>
        </p:nvSpPr>
        <p:spPr>
          <a:xfrm>
            <a:off x="839880" y="457200"/>
            <a:ext cx="393228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13501B"/>
                </a:solidFill>
                <a:latin typeface="Play"/>
                <a:ea typeface="Play"/>
                <a:cs typeface="Play"/>
                <a:sym typeface="Play"/>
              </a:rPr>
              <a:t>В Ханты-Мансийске нет оборудованных мест для купания, поэтому недопустимо отпускать детей одних к водоемам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4"/>
          <p:cNvSpPr txBox="1"/>
          <p:nvPr/>
        </p:nvSpPr>
        <p:spPr>
          <a:xfrm>
            <a:off x="5062680" y="987480"/>
            <a:ext cx="6292800" cy="48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156082"/>
                </a:solidFill>
                <a:latin typeface="Calibri"/>
                <a:ea typeface="Calibri"/>
                <a:cs typeface="Calibri"/>
                <a:sym typeface="Calibri"/>
              </a:rPr>
              <a:t>У маленьких детей обычно отсутствует природный страх перед водой и поэтому они смело лезут в нее, совершенно не осознавая грозящие им опасности. Дошкольники часто не способны адекватно оценить уровень угрозы, а значит, основная задача по обеспечению их безопасности на воде ложится на родителей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196B24"/>
                </a:solidFill>
                <a:latin typeface="Calibri"/>
                <a:ea typeface="Calibri"/>
                <a:cs typeface="Calibri"/>
                <a:sym typeface="Calibri"/>
              </a:rPr>
              <a:t>Взрослый должен неусыпно контролировать про-цесс купания детей, тем более дошкольного возрас-та, когда ребенок еще достаточно слаб и не органи-зован и когда он может утонуть в считанные минуты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4"/>
          <p:cNvSpPr txBox="1"/>
          <p:nvPr/>
        </p:nvSpPr>
        <p:spPr>
          <a:xfrm>
            <a:off x="839880" y="2057400"/>
            <a:ext cx="3932280" cy="38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Человеческое лицо, человек, вода, на открытом воздухе&#10;&#10;Автоматически созданное описание" id="374" name="Google Shape;37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080" y="2057400"/>
            <a:ext cx="3936960" cy="38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